
<file path=[Content_Types].xml><?xml version="1.0" encoding="utf-8"?>
<Types xmlns="http://schemas.openxmlformats.org/package/2006/content-types">
  <Default Extension="jpeg" ContentType="image/jpeg"/>
  <Default Extension="pdf" ContentType="application/pdf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5D5D5D"/>
    <a:srgbClr val="7812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 snapToObjects="1">
      <p:cViewPr varScale="1">
        <p:scale>
          <a:sx n="108" d="100"/>
          <a:sy n="108" d="100"/>
        </p:scale>
        <p:origin x="176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0AC8-D1A9-264F-9FBC-AC2DB6558A13}" type="datetimeFigureOut">
              <a:rPr lang="de-DE" smtClean="0"/>
              <a:pPr/>
              <a:t>06.05.22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BF6D0-809A-A14C-B3AF-AB276138A43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0AC8-D1A9-264F-9FBC-AC2DB6558A13}" type="datetimeFigureOut">
              <a:rPr lang="de-DE" smtClean="0"/>
              <a:pPr/>
              <a:t>06.05.22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BF6D0-809A-A14C-B3AF-AB276138A43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0AC8-D1A9-264F-9FBC-AC2DB6558A13}" type="datetimeFigureOut">
              <a:rPr lang="de-DE" smtClean="0"/>
              <a:pPr/>
              <a:t>06.05.22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BF6D0-809A-A14C-B3AF-AB276138A43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0AC8-D1A9-264F-9FBC-AC2DB6558A13}" type="datetimeFigureOut">
              <a:rPr lang="de-DE" smtClean="0"/>
              <a:pPr/>
              <a:t>06.05.22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BF6D0-809A-A14C-B3AF-AB276138A43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0AC8-D1A9-264F-9FBC-AC2DB6558A13}" type="datetimeFigureOut">
              <a:rPr lang="de-DE" smtClean="0"/>
              <a:pPr/>
              <a:t>06.05.22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BF6D0-809A-A14C-B3AF-AB276138A43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0AC8-D1A9-264F-9FBC-AC2DB6558A13}" type="datetimeFigureOut">
              <a:rPr lang="de-DE" smtClean="0"/>
              <a:pPr/>
              <a:t>06.05.22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BF6D0-809A-A14C-B3AF-AB276138A43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0AC8-D1A9-264F-9FBC-AC2DB6558A13}" type="datetimeFigureOut">
              <a:rPr lang="de-DE" smtClean="0"/>
              <a:pPr/>
              <a:t>06.05.22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BF6D0-809A-A14C-B3AF-AB276138A43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0AC8-D1A9-264F-9FBC-AC2DB6558A13}" type="datetimeFigureOut">
              <a:rPr lang="de-DE" smtClean="0"/>
              <a:pPr/>
              <a:t>06.05.22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BF6D0-809A-A14C-B3AF-AB276138A43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0AC8-D1A9-264F-9FBC-AC2DB6558A13}" type="datetimeFigureOut">
              <a:rPr lang="de-DE" smtClean="0"/>
              <a:pPr/>
              <a:t>06.05.22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BF6D0-809A-A14C-B3AF-AB276138A43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0AC8-D1A9-264F-9FBC-AC2DB6558A13}" type="datetimeFigureOut">
              <a:rPr lang="de-DE" smtClean="0"/>
              <a:pPr/>
              <a:t>06.05.22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BF6D0-809A-A14C-B3AF-AB276138A43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0AC8-D1A9-264F-9FBC-AC2DB6558A13}" type="datetimeFigureOut">
              <a:rPr lang="de-DE" smtClean="0"/>
              <a:pPr/>
              <a:t>06.05.22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BF6D0-809A-A14C-B3AF-AB276138A43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70AC8-D1A9-264F-9FBC-AC2DB6558A13}" type="datetimeFigureOut">
              <a:rPr lang="de-DE" smtClean="0"/>
              <a:pPr/>
              <a:t>06.05.22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BF6D0-809A-A14C-B3AF-AB276138A43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.pd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d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Öffentliche Anhörung </a:t>
            </a:r>
            <a:br>
              <a:rPr lang="de-DE" dirty="0"/>
            </a:br>
            <a:r>
              <a:rPr lang="de-DE" dirty="0"/>
              <a:t>B-Plan HC 17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2432349"/>
          </a:xfrm>
        </p:spPr>
        <p:txBody>
          <a:bodyPr>
            <a:normAutofit fontScale="92500" lnSpcReduction="10000"/>
          </a:bodyPr>
          <a:lstStyle/>
          <a:p>
            <a:r>
              <a:rPr lang="de-DE" dirty="0">
                <a:solidFill>
                  <a:schemeClr val="tx1"/>
                </a:solidFill>
              </a:rPr>
              <a:t>Analyse und Perspektiven</a:t>
            </a:r>
          </a:p>
          <a:p>
            <a:br>
              <a:rPr lang="de-DE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Initiative Schulcampus Lohsepark und Netzwerk </a:t>
            </a:r>
            <a:r>
              <a:rPr lang="de-DE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HafenCity</a:t>
            </a:r>
            <a:r>
              <a:rPr lang="de-DE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e.V.</a:t>
            </a:r>
          </a:p>
          <a:p>
            <a:r>
              <a:rPr lang="de-DE" dirty="0">
                <a:solidFill>
                  <a:schemeClr val="tx2">
                    <a:lumMod val="60000"/>
                    <a:lumOff val="40000"/>
                  </a:schemeClr>
                </a:solidFill>
              </a:rPr>
              <a:t>5. Mai 2022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Plangebiet HC 17</a:t>
            </a:r>
          </a:p>
        </p:txBody>
      </p:sp>
      <p:pic>
        <p:nvPicPr>
          <p:cNvPr id="4" name="Inhaltsplatzhalter 3" descr="02f_Planzeichnung_HafenCity17 Kopie.pdf"/>
          <p:cNvPicPr>
            <a:picLocks noGrp="1" noChangeAspect="1"/>
          </p:cNvPicPr>
          <p:nvPr>
            <p:ph idx="1"/>
          </p:nvPr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rcRect l="-13248" r="-13248"/>
              <a:stretch>
                <a:fillRect/>
              </a:stretch>
            </p:blipFill>
          </mc:Choice>
          <mc:Fallback>
            <p:blipFill>
              <a:blip r:embed="rId3"/>
              <a:srcRect l="-13248" r="-13248"/>
              <a:stretch>
                <a:fillRect/>
              </a:stretch>
            </p:blipFill>
          </mc:Fallback>
        </mc:AlternateContent>
        <p:spPr/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Verkehr 2035 B-Plan HC 17</a:t>
            </a:r>
          </a:p>
        </p:txBody>
      </p:sp>
      <p:pic>
        <p:nvPicPr>
          <p:cNvPr id="5" name="Inhaltsplatzhalter 4" descr="Verkehrsprognose 2035, Grundlage HC 17.tiff"/>
          <p:cNvPicPr>
            <a:picLocks noGrp="1" noChangeAspect="1"/>
          </p:cNvPicPr>
          <p:nvPr>
            <p:ph idx="1"/>
          </p:nvPr>
        </p:nvPicPr>
        <p:blipFill>
          <a:blip r:embed="rId2"/>
          <a:srcRect l="-15043" r="-15043"/>
          <a:stretch>
            <a:fillRect/>
          </a:stretch>
        </p:blipFill>
        <p:spPr>
          <a:xfrm>
            <a:off x="125245" y="1417638"/>
            <a:ext cx="9399469" cy="5169346"/>
          </a:xfrm>
        </p:spPr>
      </p:pic>
      <p:sp>
        <p:nvSpPr>
          <p:cNvPr id="6" name="Textfeld 5"/>
          <p:cNvSpPr txBox="1"/>
          <p:nvPr/>
        </p:nvSpPr>
        <p:spPr>
          <a:xfrm>
            <a:off x="5792275" y="2756622"/>
            <a:ext cx="1786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19.670 Kfz/Tag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3716968" y="2202624"/>
            <a:ext cx="1837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24.390 Kfz/Tag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1115090" y="3125954"/>
            <a:ext cx="1765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5840 Kfz/Tag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457200" y="4098797"/>
            <a:ext cx="216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rgbClr val="FF0000"/>
                </a:solidFill>
              </a:rPr>
              <a:t>Hauptwindrichtung: Südwest</a:t>
            </a:r>
          </a:p>
        </p:txBody>
      </p:sp>
      <p:cxnSp>
        <p:nvCxnSpPr>
          <p:cNvPr id="13" name="Gerade Verbindung mit Pfeil 12"/>
          <p:cNvCxnSpPr/>
          <p:nvPr/>
        </p:nvCxnSpPr>
        <p:spPr>
          <a:xfrm flipV="1">
            <a:off x="1115090" y="3495286"/>
            <a:ext cx="629820" cy="4383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Prognose 2035 / WERKTAGS</a:t>
            </a:r>
            <a:br>
              <a:rPr lang="de-DE" dirty="0"/>
            </a:br>
            <a:endParaRPr lang="de-DE" dirty="0"/>
          </a:p>
        </p:txBody>
      </p:sp>
      <p:pic>
        <p:nvPicPr>
          <p:cNvPr id="5" name="Inhaltsplatzhalter 4" descr="Verkehrsprognose 2035 vom 9.7.21 Szenaria 1a werktags.tiff"/>
          <p:cNvPicPr>
            <a:picLocks noGrp="1" noChangeAspect="1"/>
          </p:cNvPicPr>
          <p:nvPr>
            <p:ph idx="1"/>
          </p:nvPr>
        </p:nvPicPr>
        <p:blipFill>
          <a:blip r:embed="rId2"/>
          <a:srcRect l="-7489" r="-7489"/>
          <a:stretch>
            <a:fillRect/>
          </a:stretch>
        </p:blipFill>
        <p:spPr>
          <a:xfrm>
            <a:off x="457200" y="1600200"/>
            <a:ext cx="8673282" cy="4769971"/>
          </a:xfrm>
        </p:spPr>
      </p:pic>
      <p:sp>
        <p:nvSpPr>
          <p:cNvPr id="6" name="Textfeld 5"/>
          <p:cNvSpPr txBox="1"/>
          <p:nvPr/>
        </p:nvSpPr>
        <p:spPr>
          <a:xfrm>
            <a:off x="3778918" y="1415534"/>
            <a:ext cx="2385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27.080 Kfz</a:t>
            </a:r>
          </a:p>
        </p:txBody>
      </p:sp>
      <p:sp>
        <p:nvSpPr>
          <p:cNvPr id="7" name="Textfeld 6"/>
          <p:cNvSpPr txBox="1"/>
          <p:nvPr/>
        </p:nvSpPr>
        <p:spPr>
          <a:xfrm flipH="1">
            <a:off x="7024489" y="2198172"/>
            <a:ext cx="1662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21.700 Kfz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1125415" y="2735973"/>
            <a:ext cx="1796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6420 Kfz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Gesamtverkehr B-Plan HC 17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/>
              <a:t>Versmannstraße:   				24.390 Kfz/Tag</a:t>
            </a:r>
          </a:p>
          <a:p>
            <a:r>
              <a:rPr lang="de-DE" dirty="0"/>
              <a:t>Zuzüglich bei</a:t>
            </a:r>
            <a:br>
              <a:rPr lang="de-DE" dirty="0"/>
            </a:br>
            <a:r>
              <a:rPr lang="de-DE" dirty="0"/>
              <a:t>Entfall Großmarktbrücke           19.670 Kfz/Tag</a:t>
            </a:r>
          </a:p>
          <a:p>
            <a:pPr>
              <a:buNone/>
            </a:pPr>
            <a:r>
              <a:rPr lang="de-DE" dirty="0"/>
              <a:t>--------------------------------------------------------------</a:t>
            </a:r>
          </a:p>
          <a:p>
            <a:pPr>
              <a:buNone/>
            </a:pPr>
            <a:r>
              <a:rPr lang="de-DE" dirty="0"/>
              <a:t>   	Summe Versmannstraße		44.150 KFZ/Tag 	</a:t>
            </a:r>
          </a:p>
          <a:p>
            <a:pPr>
              <a:buNone/>
            </a:pPr>
            <a:r>
              <a:rPr lang="de-DE" dirty="0"/>
              <a:t>				+ Verkehr aus dem</a:t>
            </a:r>
            <a:br>
              <a:rPr lang="de-DE" dirty="0"/>
            </a:br>
            <a:r>
              <a:rPr lang="de-DE" dirty="0"/>
              <a:t>				Süden                           5.860 KFZ/Tag</a:t>
            </a:r>
          </a:p>
          <a:p>
            <a:pPr>
              <a:buNone/>
            </a:pPr>
            <a:r>
              <a:rPr lang="de-DE" dirty="0"/>
              <a:t>											---------------------</a:t>
            </a:r>
            <a:br>
              <a:rPr lang="de-DE" dirty="0"/>
            </a:br>
            <a:r>
              <a:rPr lang="de-DE" dirty="0"/>
              <a:t>										50.010 KFZ/Tag</a:t>
            </a:r>
            <a:br>
              <a:rPr lang="de-DE" dirty="0"/>
            </a:br>
            <a:br>
              <a:rPr lang="de-DE" dirty="0"/>
            </a:br>
            <a:r>
              <a:rPr lang="de-DE" dirty="0"/>
              <a:t>Das sind </a:t>
            </a:r>
            <a:r>
              <a:rPr lang="de-DE" dirty="0">
                <a:solidFill>
                  <a:srgbClr val="FF0000"/>
                </a:solidFill>
              </a:rPr>
              <a:t>40 Prozent mehr </a:t>
            </a:r>
            <a:r>
              <a:rPr lang="de-DE" dirty="0"/>
              <a:t>als in der Luft-</a:t>
            </a:r>
            <a:br>
              <a:rPr lang="de-DE" dirty="0"/>
            </a:br>
            <a:r>
              <a:rPr lang="de-DE" dirty="0" err="1"/>
              <a:t>schadstoffuntersuchung</a:t>
            </a:r>
            <a:r>
              <a:rPr lang="de-DE" dirty="0"/>
              <a:t> </a:t>
            </a:r>
            <a:r>
              <a:rPr lang="de-DE" dirty="0" err="1"/>
              <a:t>zugrundegelegt</a:t>
            </a:r>
            <a:r>
              <a:rPr lang="de-DE" dirty="0"/>
              <a:t>.</a:t>
            </a:r>
          </a:p>
          <a:p>
            <a:pPr>
              <a:buNone/>
            </a:pPr>
            <a:endParaRPr lang="de-DE" dirty="0"/>
          </a:p>
          <a:p>
            <a:pPr>
              <a:buNone/>
            </a:pPr>
            <a:endParaRPr lang="de-DE" dirty="0"/>
          </a:p>
          <a:p>
            <a:pPr>
              <a:buNone/>
            </a:pPr>
            <a:endParaRPr lang="de-DE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Stickoxid-Belastung HC 17</a:t>
            </a:r>
          </a:p>
        </p:txBody>
      </p:sp>
      <p:pic>
        <p:nvPicPr>
          <p:cNvPr id="4" name="Inhaltsplatzhalter 3" descr="Stickoxid-Belastung laut Gutachten zu HC 17 5.1.21.tiff.pdf"/>
          <p:cNvPicPr>
            <a:picLocks noGrp="1" noChangeAspect="1"/>
          </p:cNvPicPr>
          <p:nvPr>
            <p:ph idx="1"/>
          </p:nvPr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rcRect l="-78657" r="-78657"/>
              <a:stretch>
                <a:fillRect/>
              </a:stretch>
            </p:blipFill>
          </mc:Choice>
          <mc:Fallback>
            <p:blipFill>
              <a:blip r:embed="rId3"/>
              <a:srcRect l="-78657" r="-78657"/>
              <a:stretch>
                <a:fillRect/>
              </a:stretch>
            </p:blipFill>
          </mc:Fallback>
        </mc:AlternateContent>
        <p:spPr>
          <a:xfrm>
            <a:off x="-1823107" y="701869"/>
            <a:ext cx="12036023" cy="6619349"/>
          </a:xfrm>
        </p:spPr>
      </p:pic>
      <p:sp>
        <p:nvSpPr>
          <p:cNvPr id="6" name="Textfeld 5"/>
          <p:cNvSpPr txBox="1"/>
          <p:nvPr/>
        </p:nvSpPr>
        <p:spPr>
          <a:xfrm>
            <a:off x="1646823" y="2941113"/>
            <a:ext cx="21579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Rot</a:t>
            </a:r>
            <a:r>
              <a:rPr lang="de-DE" dirty="0"/>
              <a:t>, </a:t>
            </a:r>
            <a:r>
              <a:rPr lang="de-DE" dirty="0">
                <a:solidFill>
                  <a:srgbClr val="78127B"/>
                </a:solidFill>
              </a:rPr>
              <a:t>lila</a:t>
            </a:r>
            <a:r>
              <a:rPr lang="de-DE" dirty="0"/>
              <a:t>, </a:t>
            </a:r>
            <a:r>
              <a:rPr lang="de-DE" dirty="0">
                <a:solidFill>
                  <a:srgbClr val="5D5D5D"/>
                </a:solidFill>
              </a:rPr>
              <a:t>grau</a:t>
            </a:r>
            <a:r>
              <a:rPr lang="de-DE" dirty="0"/>
              <a:t>: Überschreitung gesetzlicher Grenzwert 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3190897" y="1405294"/>
            <a:ext cx="922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Schule</a:t>
            </a:r>
          </a:p>
        </p:txBody>
      </p:sp>
      <p:cxnSp>
        <p:nvCxnSpPr>
          <p:cNvPr id="36" name="Gerade Verbindung 35"/>
          <p:cNvCxnSpPr/>
          <p:nvPr/>
        </p:nvCxnSpPr>
        <p:spPr>
          <a:xfrm rot="16200000" flipH="1">
            <a:off x="2823657" y="1407386"/>
            <a:ext cx="369332" cy="36514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37"/>
          <p:cNvCxnSpPr/>
          <p:nvPr/>
        </p:nvCxnSpPr>
        <p:spPr>
          <a:xfrm rot="10800000">
            <a:off x="3190898" y="1774627"/>
            <a:ext cx="1222353" cy="21504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39"/>
          <p:cNvCxnSpPr/>
          <p:nvPr/>
        </p:nvCxnSpPr>
        <p:spPr>
          <a:xfrm rot="16200000" flipV="1">
            <a:off x="4238626" y="1815043"/>
            <a:ext cx="350045" cy="7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Stickoxid-Belastung ohne Großmarktbrücke </a:t>
            </a:r>
          </a:p>
        </p:txBody>
      </p:sp>
      <p:pic>
        <p:nvPicPr>
          <p:cNvPr id="4" name="Inhaltsplatzhalter 3" descr="Stickoxid-Belastung-laut-Gutachten-zu-HC-17-5.1.2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54233" r="-54233"/>
          <a:stretch>
            <a:fillRect/>
          </a:stretch>
        </p:blipFill>
        <p:spPr>
          <a:xfrm>
            <a:off x="-182945" y="1612844"/>
            <a:ext cx="9537315" cy="5245156"/>
          </a:xfrm>
        </p:spPr>
      </p:pic>
      <p:sp>
        <p:nvSpPr>
          <p:cNvPr id="5" name="Textfeld 4"/>
          <p:cNvSpPr txBox="1"/>
          <p:nvPr/>
        </p:nvSpPr>
        <p:spPr>
          <a:xfrm>
            <a:off x="1197690" y="3420493"/>
            <a:ext cx="2653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Grenzwert an der Schule weit überschritten</a:t>
            </a:r>
          </a:p>
        </p:txBody>
      </p:sp>
      <p:cxnSp>
        <p:nvCxnSpPr>
          <p:cNvPr id="7" name="Gerade Verbindung 6"/>
          <p:cNvCxnSpPr/>
          <p:nvPr/>
        </p:nvCxnSpPr>
        <p:spPr>
          <a:xfrm rot="16200000" flipH="1">
            <a:off x="3165714" y="1647853"/>
            <a:ext cx="483014" cy="4129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 rot="10800000">
            <a:off x="3613719" y="2095858"/>
            <a:ext cx="1218340" cy="17551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 rot="5400000">
            <a:off x="4677192" y="2116508"/>
            <a:ext cx="309734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3758859" y="1612844"/>
            <a:ext cx="1072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Schule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Elektromagnetische Strahlung</a:t>
            </a:r>
          </a:p>
        </p:txBody>
      </p:sp>
      <p:pic>
        <p:nvPicPr>
          <p:cNvPr id="6" name="Inhaltsplatzhalter 5" descr="190813_Mueller_BBM_Bahnstrom_Vorsorgewert_HC10_13_08_2019.tiff"/>
          <p:cNvPicPr>
            <a:picLocks noGrp="1" noChangeAspect="1"/>
          </p:cNvPicPr>
          <p:nvPr>
            <p:ph idx="1"/>
          </p:nvPr>
        </p:nvPicPr>
        <p:blipFill>
          <a:blip r:embed="rId2"/>
          <a:srcRect l="-1227" r="-1227"/>
          <a:stretch>
            <a:fillRect/>
          </a:stretch>
        </p:blipFill>
        <p:spPr>
          <a:xfrm>
            <a:off x="-154640" y="1720719"/>
            <a:ext cx="9341165" cy="5137281"/>
          </a:xfrm>
        </p:spPr>
      </p:pic>
      <p:sp>
        <p:nvSpPr>
          <p:cNvPr id="7" name="Textfeld 6"/>
          <p:cNvSpPr txBox="1"/>
          <p:nvPr/>
        </p:nvSpPr>
        <p:spPr>
          <a:xfrm>
            <a:off x="299422" y="5461621"/>
            <a:ext cx="305346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Quelle: 190813_Mueller_BBM_</a:t>
            </a:r>
          </a:p>
          <a:p>
            <a:r>
              <a:rPr lang="de-DE" sz="1200" dirty="0"/>
              <a:t>Bahnstrom_Vorsorgewert_HC10_13_08_2019</a:t>
            </a:r>
          </a:p>
          <a:p>
            <a:endParaRPr lang="de-DE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Prognose für 2035?</a:t>
            </a:r>
          </a:p>
        </p:txBody>
      </p:sp>
      <p:pic>
        <p:nvPicPr>
          <p:cNvPr id="4" name="Inhaltsplatzhalter 3" descr="Elektromagnetische Strahlung - 60 Meter.tiff"/>
          <p:cNvPicPr>
            <a:picLocks noGrp="1" noChangeAspect="1"/>
          </p:cNvPicPr>
          <p:nvPr>
            <p:ph idx="1"/>
          </p:nvPr>
        </p:nvPicPr>
        <p:blipFill>
          <a:blip r:embed="rId2"/>
          <a:srcRect l="-65357" r="-65357"/>
          <a:stretch>
            <a:fillRect/>
          </a:stretch>
        </p:blipFill>
        <p:spPr>
          <a:xfrm>
            <a:off x="243480" y="1763486"/>
            <a:ext cx="8900520" cy="4894943"/>
          </a:xfrm>
        </p:spPr>
      </p:pic>
      <p:sp>
        <p:nvSpPr>
          <p:cNvPr id="5" name="Textfeld 4"/>
          <p:cNvSpPr txBox="1"/>
          <p:nvPr/>
        </p:nvSpPr>
        <p:spPr>
          <a:xfrm>
            <a:off x="457199" y="1763486"/>
            <a:ext cx="2100943" cy="5247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Die Berechnung sollte wie bei allen Gutachten auf Basis einer Prognose erfolgen:</a:t>
            </a:r>
          </a:p>
          <a:p>
            <a:endParaRPr lang="de-DE" dirty="0"/>
          </a:p>
          <a:p>
            <a:r>
              <a:rPr lang="de-DE" dirty="0"/>
              <a:t>- Verdoppelung der Fahrgastfrequenz von der Deutschen Bahn erwartet bis 2035</a:t>
            </a:r>
          </a:p>
          <a:p>
            <a:endParaRPr lang="de-DE" dirty="0"/>
          </a:p>
          <a:p>
            <a:r>
              <a:rPr lang="de-DE" dirty="0"/>
              <a:t>- Ausbau des </a:t>
            </a:r>
            <a:r>
              <a:rPr lang="de-DE" dirty="0" err="1"/>
              <a:t>Haupt-bahnhofs</a:t>
            </a:r>
            <a:endParaRPr lang="de-DE" dirty="0"/>
          </a:p>
          <a:p>
            <a:endParaRPr lang="de-DE" dirty="0"/>
          </a:p>
          <a:p>
            <a:r>
              <a:rPr lang="de-DE" dirty="0"/>
              <a:t>- Vermutlich weitere Bahntrasse über die Elbe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4326137" y="3066354"/>
            <a:ext cx="2199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60-Meter-Linie</a:t>
            </a:r>
          </a:p>
        </p:txBody>
      </p:sp>
      <p:cxnSp>
        <p:nvCxnSpPr>
          <p:cNvPr id="8" name="Gerade Verbindung mit Pfeil 7"/>
          <p:cNvCxnSpPr/>
          <p:nvPr/>
        </p:nvCxnSpPr>
        <p:spPr>
          <a:xfrm rot="10800000" flipV="1">
            <a:off x="5214082" y="5359551"/>
            <a:ext cx="443971" cy="1846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5640881" y="5174885"/>
            <a:ext cx="2722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45 Meter bis zur Schule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6731001" y="5962235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Quelle: 190813_Mueller_BBM_</a:t>
            </a:r>
          </a:p>
          <a:p>
            <a:r>
              <a:rPr lang="de-DE" sz="1200" dirty="0"/>
              <a:t>Bahnstrom_Vorsorgewert_HC10_13_08_2019</a:t>
            </a:r>
          </a:p>
        </p:txBody>
      </p:sp>
      <p:cxnSp>
        <p:nvCxnSpPr>
          <p:cNvPr id="14" name="Gerade Verbindung mit Pfeil 13"/>
          <p:cNvCxnSpPr/>
          <p:nvPr/>
        </p:nvCxnSpPr>
        <p:spPr>
          <a:xfrm rot="10800000" flipV="1">
            <a:off x="3675669" y="3303816"/>
            <a:ext cx="650468" cy="1318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</Words>
  <Application>Microsoft Macintosh PowerPoint</Application>
  <PresentationFormat>Bildschirmpräsentation (4:3)</PresentationFormat>
  <Paragraphs>44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Office-Design</vt:lpstr>
      <vt:lpstr>Öffentliche Anhörung  B-Plan HC 17</vt:lpstr>
      <vt:lpstr>Plangebiet HC 17</vt:lpstr>
      <vt:lpstr>Verkehr 2035 B-Plan HC 17</vt:lpstr>
      <vt:lpstr>Prognose 2035 / WERKTAGS </vt:lpstr>
      <vt:lpstr>Gesamtverkehr B-Plan HC 17</vt:lpstr>
      <vt:lpstr>Stickoxid-Belastung HC 17</vt:lpstr>
      <vt:lpstr>Stickoxid-Belastung ohne Großmarktbrücke </vt:lpstr>
      <vt:lpstr>Elektromagnetische Strahlung</vt:lpstr>
      <vt:lpstr>Prognose für 2035?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Öffentliche Anhörung  B-Plan HC 17</dc:title>
  <dc:creator>Marianne Wellershoff</dc:creator>
  <cp:lastModifiedBy>Wellershoff, Marianne</cp:lastModifiedBy>
  <cp:revision>14</cp:revision>
  <cp:lastPrinted>2022-05-05T13:35:32Z</cp:lastPrinted>
  <dcterms:created xsi:type="dcterms:W3CDTF">2022-05-05T10:56:06Z</dcterms:created>
  <dcterms:modified xsi:type="dcterms:W3CDTF">2022-05-06T10:17:04Z</dcterms:modified>
</cp:coreProperties>
</file>